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Lato Light"/>
      <p:regular r:id="rId28"/>
      <p:bold r:id="rId29"/>
      <p:italic r:id="rId30"/>
      <p:boldItalic r:id="rId31"/>
    </p:embeddedFont>
    <p:embeddedFont>
      <p:font typeface="Fira Sans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LatoLight-regular.fntdata"/><Relationship Id="rId27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boldItalic.fntdata"/><Relationship Id="rId30" Type="http://schemas.openxmlformats.org/officeDocument/2006/relationships/font" Target="fonts/LatoLight-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d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0093310c4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c0093310c4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5a63b5aab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75a63b5aab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17f877e5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c17f877e5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f985b840c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df985b840c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f985b840c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df985b840c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f985b840c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df985b840c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5a63b5aab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75a63b5aab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75a63b5aab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f985b840c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df985b840c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df985b840c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f985b840c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df985b840c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df985b840c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f985b840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df985b840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d-ID"/>
              <a:t>Це вже унікальний набір всього цього у кожної людини.</a:t>
            </a:r>
            <a:endParaRPr/>
          </a:p>
        </p:txBody>
      </p:sp>
      <p:sp>
        <p:nvSpPr>
          <p:cNvPr id="122" name="Google Shape;122;gdf985b840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f985b840c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df985b840c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df985b840c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0093310c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c0093310c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c0093310c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0093310c4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c0093310c4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c0093310c4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9eb342e1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759eb342e1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759eb342e1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2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8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18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4F6FB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-1" y="694213"/>
            <a:ext cx="5516881" cy="5393376"/>
          </a:xfrm>
          <a:prstGeom prst="rect">
            <a:avLst/>
          </a:prstGeom>
          <a:solidFill>
            <a:srgbClr val="127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702790" y="1985322"/>
            <a:ext cx="1405578" cy="140557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 Layout_2_1">
    <p:bg>
      <p:bgPr>
        <a:solidFill>
          <a:srgbClr val="F4F6FB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Relationship Id="rId5" Type="http://schemas.openxmlformats.org/officeDocument/2006/relationships/image" Target="../media/image14.jpg"/><Relationship Id="rId6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6.jpg"/><Relationship Id="rId5" Type="http://schemas.openxmlformats.org/officeDocument/2006/relationships/image" Target="../media/image19.png"/><Relationship Id="rId6" Type="http://schemas.openxmlformats.org/officeDocument/2006/relationships/image" Target="../media/image12.jpg"/><Relationship Id="rId7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74BB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1"/>
          <p:cNvPicPr preferRelativeResize="0"/>
          <p:nvPr/>
        </p:nvPicPr>
        <p:blipFill rotWithShape="1">
          <a:blip r:embed="rId3">
            <a:alphaModFix/>
          </a:blip>
          <a:srcRect b="22999" l="0" r="0" t="22999"/>
          <a:stretch/>
        </p:blipFill>
        <p:spPr>
          <a:xfrm>
            <a:off x="0" y="1234350"/>
            <a:ext cx="12192006" cy="438930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1"/>
          <p:cNvSpPr/>
          <p:nvPr/>
        </p:nvSpPr>
        <p:spPr>
          <a:xfrm>
            <a:off x="751110" y="195735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1351260" y="2179320"/>
            <a:ext cx="8971200" cy="2499300"/>
          </a:xfrm>
          <a:prstGeom prst="rect">
            <a:avLst/>
          </a:prstGeom>
          <a:solidFill>
            <a:schemeClr val="lt1">
              <a:alpha val="902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1"/>
          <p:cNvSpPr txBox="1"/>
          <p:nvPr/>
        </p:nvSpPr>
        <p:spPr>
          <a:xfrm>
            <a:off x="1351250" y="3148700"/>
            <a:ext cx="95715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Модуль 5 . Лідерство</a:t>
            </a:r>
            <a:endParaRPr b="0" i="0" sz="40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82" name="Google Shape;82;p21"/>
          <p:cNvSpPr txBox="1"/>
          <p:nvPr/>
        </p:nvSpPr>
        <p:spPr>
          <a:xfrm>
            <a:off x="4469160" y="3886492"/>
            <a:ext cx="2735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8460" y="2477047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792175" y="2328900"/>
            <a:ext cx="36630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id-ID" sz="40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З ким потрібно себе порівнювати?</a:t>
            </a:r>
            <a:endParaRPr b="0" i="0" sz="4000" u="none" cap="none" strike="noStrike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86" name="Google Shape;186;p30"/>
          <p:cNvSpPr/>
          <p:nvPr/>
        </p:nvSpPr>
        <p:spPr>
          <a:xfrm rot="2253516">
            <a:off x="2519909" y="4147235"/>
            <a:ext cx="209655" cy="200235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 rot="8259353">
            <a:off x="4605211" y="4110935"/>
            <a:ext cx="476111" cy="629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4750425" y="693925"/>
            <a:ext cx="7441500" cy="53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6189525" y="1435250"/>
            <a:ext cx="46803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30"/>
          <p:cNvSpPr/>
          <p:nvPr/>
        </p:nvSpPr>
        <p:spPr>
          <a:xfrm rot="-8815759">
            <a:off x="4786144" y="2201075"/>
            <a:ext cx="230907" cy="199453"/>
          </a:xfrm>
          <a:prstGeom prst="triangle">
            <a:avLst>
              <a:gd fmla="val 50000" name="adj"/>
            </a:avLst>
          </a:prstGeom>
          <a:solidFill>
            <a:srgbClr val="FFFFFF">
              <a:alpha val="4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825" y="1274074"/>
            <a:ext cx="6906701" cy="443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792175" y="2328900"/>
            <a:ext cx="46062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id-ID" sz="40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Тільки з собою з минулого!</a:t>
            </a:r>
            <a:endParaRPr b="0" i="0" sz="4000" u="none" cap="none" strike="noStrike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97" name="Google Shape;197;p31"/>
          <p:cNvSpPr/>
          <p:nvPr/>
        </p:nvSpPr>
        <p:spPr>
          <a:xfrm rot="2253516">
            <a:off x="2519888" y="4147219"/>
            <a:ext cx="209655" cy="200235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 rot="8259353">
            <a:off x="4605237" y="4110889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5516875" y="693925"/>
            <a:ext cx="6675000" cy="53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6189525" y="1435250"/>
            <a:ext cx="46803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1" name="Google Shape;201;p31"/>
          <p:cNvSpPr/>
          <p:nvPr/>
        </p:nvSpPr>
        <p:spPr>
          <a:xfrm rot="-8815759">
            <a:off x="4786176" y="2201095"/>
            <a:ext cx="230907" cy="199453"/>
          </a:xfrm>
          <a:prstGeom prst="triangle">
            <a:avLst>
              <a:gd fmla="val 50000" name="adj"/>
            </a:avLst>
          </a:prstGeom>
          <a:solidFill>
            <a:srgbClr val="FFFFFF">
              <a:alpha val="4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900" y="1372376"/>
            <a:ext cx="5935098" cy="4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792175" y="2328900"/>
            <a:ext cx="46062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id-ID" sz="40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Тільки з собою з минулого!</a:t>
            </a:r>
            <a:endParaRPr b="0" i="0" sz="4000" u="none" cap="none" strike="noStrike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08" name="Google Shape;208;p32"/>
          <p:cNvSpPr/>
          <p:nvPr/>
        </p:nvSpPr>
        <p:spPr>
          <a:xfrm rot="2253516">
            <a:off x="2519888" y="4147219"/>
            <a:ext cx="209655" cy="200235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 rot="8259353">
            <a:off x="4605237" y="4110889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516875" y="693925"/>
            <a:ext cx="6675000" cy="53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6189525" y="1435250"/>
            <a:ext cx="46803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2" name="Google Shape;212;p32"/>
          <p:cNvSpPr/>
          <p:nvPr/>
        </p:nvSpPr>
        <p:spPr>
          <a:xfrm rot="-8815759">
            <a:off x="4786176" y="2201095"/>
            <a:ext cx="230907" cy="199453"/>
          </a:xfrm>
          <a:prstGeom prst="triangle">
            <a:avLst>
              <a:gd fmla="val 50000" name="adj"/>
            </a:avLst>
          </a:prstGeom>
          <a:solidFill>
            <a:srgbClr val="FFFFFF">
              <a:alpha val="4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900" y="1372376"/>
            <a:ext cx="5935098" cy="4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/>
        </p:nvSpPr>
        <p:spPr>
          <a:xfrm>
            <a:off x="792175" y="2328900"/>
            <a:ext cx="46062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id-ID" sz="40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Колись ми не вміли цього всього, але навчились</a:t>
            </a:r>
            <a:r>
              <a:rPr lang="id-ID" sz="40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!</a:t>
            </a:r>
            <a:endParaRPr sz="4000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sz="4000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19" name="Google Shape;219;p33"/>
          <p:cNvSpPr/>
          <p:nvPr/>
        </p:nvSpPr>
        <p:spPr>
          <a:xfrm rot="2253516">
            <a:off x="2519888" y="4147219"/>
            <a:ext cx="209655" cy="200235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 rot="8259353">
            <a:off x="4605237" y="4110889"/>
            <a:ext cx="476111" cy="629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id-ID" sz="3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+</a:t>
            </a:r>
            <a:endParaRPr b="0" i="0" sz="36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5516875" y="693925"/>
            <a:ext cx="6675000" cy="53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6189525" y="1435250"/>
            <a:ext cx="46803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3" name="Google Shape;223;p33"/>
          <p:cNvSpPr/>
          <p:nvPr/>
        </p:nvSpPr>
        <p:spPr>
          <a:xfrm rot="-8815759">
            <a:off x="4786176" y="2201095"/>
            <a:ext cx="230907" cy="199453"/>
          </a:xfrm>
          <a:prstGeom prst="triangle">
            <a:avLst>
              <a:gd fmla="val 50000" name="adj"/>
            </a:avLst>
          </a:prstGeom>
          <a:solidFill>
            <a:srgbClr val="FFFFFF">
              <a:alpha val="4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025" y="1000211"/>
            <a:ext cx="3067538" cy="216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900" y="1418363"/>
            <a:ext cx="2652600" cy="1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1900" y="3298636"/>
            <a:ext cx="2880618" cy="216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6">
            <a:alphaModFix/>
          </a:blip>
          <a:srcRect b="0" l="12502" r="12495" t="0"/>
          <a:stretch/>
        </p:blipFill>
        <p:spPr>
          <a:xfrm>
            <a:off x="9026050" y="3486661"/>
            <a:ext cx="2883485" cy="216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7415975" y="-342900"/>
            <a:ext cx="4158600" cy="41949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4"/>
          <p:cNvSpPr/>
          <p:nvPr/>
        </p:nvSpPr>
        <p:spPr>
          <a:xfrm rot="-5400000">
            <a:off x="2027400" y="-793125"/>
            <a:ext cx="4397400" cy="845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0" l="21985" r="21985" t="0"/>
          <a:stretch/>
        </p:blipFill>
        <p:spPr>
          <a:xfrm>
            <a:off x="8503500" y="1234350"/>
            <a:ext cx="3688500" cy="43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1310" y="183627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3544525" y="2627475"/>
            <a:ext cx="30891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id-ID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Що потрібно</a:t>
            </a:r>
            <a:r>
              <a:rPr b="1" i="0" lang="id-ID" sz="18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id-ID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зробити</a:t>
            </a:r>
            <a:r>
              <a:rPr b="1" i="0" lang="id-ID" sz="18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i="0" sz="18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792752" y="1740100"/>
            <a:ext cx="32523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0" i="0" lang="id-ID" sz="4000" u="none" cap="none" strike="noStrike">
                <a:solidFill>
                  <a:srgbClr val="000000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ДОМАШНЕ</a:t>
            </a:r>
            <a:endParaRPr b="0" i="0" sz="40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ЗАВДАННЯ</a:t>
            </a:r>
            <a:endParaRPr b="0" i="0" sz="4000" u="none" cap="none" strike="noStrike">
              <a:solidFill>
                <a:srgbClr val="000000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-207575" y="5004325"/>
            <a:ext cx="2254500" cy="22743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/>
          <p:nvPr/>
        </p:nvSpPr>
        <p:spPr>
          <a:xfrm flipH="1">
            <a:off x="1686825" y="4618175"/>
            <a:ext cx="665700" cy="671400"/>
          </a:xfrm>
          <a:prstGeom prst="ellipse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1216625" y="3272550"/>
            <a:ext cx="6454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AutoNum type="arabicPeriod"/>
            </a:pPr>
            <a:r>
              <a:rPr lang="id-ID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Написати </a:t>
            </a:r>
            <a:r>
              <a:rPr lang="id-ID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якомога</a:t>
            </a:r>
            <a:r>
              <a:rPr lang="id-ID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більше своїх якостей: який я або яка я (мінімум 10).</a:t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AutoNum type="arabicPeriod"/>
            </a:pPr>
            <a:r>
              <a:rPr lang="id-ID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Написати якомога більше своїх навичок: що я вмію робити (мінімум 10).</a:t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AutoNum type="arabicPeriod"/>
            </a:pPr>
            <a:r>
              <a:rPr lang="id-ID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Написати якомога більше своїх </a:t>
            </a:r>
            <a:r>
              <a:rPr lang="id-ID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прагнень</a:t>
            </a:r>
            <a:r>
              <a:rPr lang="id-ID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що я хочу навчитися робити (мінімум 5).</a:t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2"/>
          <p:cNvSpPr txBox="1"/>
          <p:nvPr/>
        </p:nvSpPr>
        <p:spPr>
          <a:xfrm>
            <a:off x="714324" y="1920125"/>
            <a:ext cx="60429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Особистість це?</a:t>
            </a:r>
            <a:b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</a:br>
            <a:endParaRPr sz="120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" name="Google Shape;93;p22"/>
          <p:cNvCxnSpPr/>
          <p:nvPr/>
        </p:nvCxnSpPr>
        <p:spPr>
          <a:xfrm flipH="1" rot="10800000">
            <a:off x="780450" y="3340750"/>
            <a:ext cx="5857200" cy="4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3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3"/>
          <p:cNvSpPr txBox="1"/>
          <p:nvPr/>
        </p:nvSpPr>
        <p:spPr>
          <a:xfrm>
            <a:off x="751100" y="1958150"/>
            <a:ext cx="6042900" cy="1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Особистість це?</a:t>
            </a:r>
            <a:b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</a:br>
            <a:endParaRPr sz="120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" name="Google Shape;103;p23"/>
          <p:cNvCxnSpPr/>
          <p:nvPr/>
        </p:nvCxnSpPr>
        <p:spPr>
          <a:xfrm flipH="1" rot="10800000">
            <a:off x="504175" y="3798025"/>
            <a:ext cx="5857200" cy="4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775" y="1366525"/>
            <a:ext cx="6592320" cy="31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12724"/>
            <a:ext cx="12094001" cy="581253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4"/>
          <p:cNvSpPr txBox="1"/>
          <p:nvPr/>
        </p:nvSpPr>
        <p:spPr>
          <a:xfrm>
            <a:off x="4046550" y="1381350"/>
            <a:ext cx="148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Цінності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4"/>
          <p:cNvSpPr txBox="1"/>
          <p:nvPr/>
        </p:nvSpPr>
        <p:spPr>
          <a:xfrm>
            <a:off x="6344125" y="1192475"/>
            <a:ext cx="148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id-ID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Звички</a:t>
            </a:r>
            <a:endParaRPr b="1"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9844875" y="4816475"/>
            <a:ext cx="148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Досвід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9682375" y="3013338"/>
            <a:ext cx="148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Знання і вміння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8158575" y="1023825"/>
            <a:ext cx="1416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-ID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Ставлення до світу і до себе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/>
        </p:nvSpPr>
        <p:spPr>
          <a:xfrm>
            <a:off x="714325" y="3559175"/>
            <a:ext cx="6198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3968349" y="363725"/>
            <a:ext cx="60429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Індивідуальність</a:t>
            </a:r>
            <a:b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</a:br>
            <a:endParaRPr sz="120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900" y="1243500"/>
            <a:ext cx="8291350" cy="5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714325" y="3559175"/>
            <a:ext cx="6198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чого вона потрібна?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714324" y="1920125"/>
            <a:ext cx="60429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Самооцінка це?</a:t>
            </a:r>
            <a:b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</a:br>
            <a:endParaRPr sz="120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" name="Google Shape;140;p26"/>
          <p:cNvCxnSpPr/>
          <p:nvPr/>
        </p:nvCxnSpPr>
        <p:spPr>
          <a:xfrm flipH="1" rot="10800000">
            <a:off x="780450" y="3340750"/>
            <a:ext cx="5857200" cy="4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714325" y="3559175"/>
            <a:ext cx="4242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2150">
                <a:solidFill>
                  <a:srgbClr val="4D5156"/>
                </a:solidFill>
                <a:highlight>
                  <a:srgbClr val="FFFFFF"/>
                </a:highlight>
              </a:rPr>
              <a:t>оцінка себе, своїх якостей, почуттів, особливостей, переваг та зон для розвитку.</a:t>
            </a:r>
            <a:endParaRPr sz="21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714324" y="1920125"/>
            <a:ext cx="60429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solidFill>
                  <a:schemeClr val="dk1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Самооцінка це?</a:t>
            </a:r>
            <a:b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</a:br>
            <a:endParaRPr sz="120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" name="Google Shape;151;p27"/>
          <p:cNvCxnSpPr/>
          <p:nvPr/>
        </p:nvCxnSpPr>
        <p:spPr>
          <a:xfrm flipH="1" rot="10800000">
            <a:off x="780450" y="3340750"/>
            <a:ext cx="5857200" cy="4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100" y="787638"/>
            <a:ext cx="6042900" cy="453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714325" y="3559175"/>
            <a:ext cx="39891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1023175" y="1506850"/>
            <a:ext cx="4404600" cy="4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id-ID" sz="4000">
                <a:latin typeface="Fira Sans ExtraBold"/>
                <a:ea typeface="Fira Sans ExtraBold"/>
                <a:cs typeface="Fira Sans ExtraBold"/>
                <a:sym typeface="Fira Sans ExtraBold"/>
              </a:rPr>
              <a:t>Для чого потрібно себе оцінювати і що потрібно щоб себе оцінити?</a:t>
            </a:r>
            <a:endParaRPr sz="1200"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" name="Google Shape;163;p28"/>
          <p:cNvCxnSpPr/>
          <p:nvPr/>
        </p:nvCxnSpPr>
        <p:spPr>
          <a:xfrm flipH="1" rot="10800000">
            <a:off x="780450" y="3340750"/>
            <a:ext cx="5857200" cy="4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650" y="1278529"/>
            <a:ext cx="5633150" cy="41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/>
        </p:nvSpPr>
        <p:spPr>
          <a:xfrm>
            <a:off x="714325" y="3559175"/>
            <a:ext cx="6198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8629296" y="4403023"/>
            <a:ext cx="3464700" cy="3464700"/>
          </a:xfrm>
          <a:prstGeom prst="ellipse">
            <a:avLst/>
          </a:prstGeom>
          <a:solidFill>
            <a:srgbClr val="1274BB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9"/>
          <p:cNvSpPr/>
          <p:nvPr/>
        </p:nvSpPr>
        <p:spPr>
          <a:xfrm>
            <a:off x="8008984" y="2309417"/>
            <a:ext cx="1488600" cy="1488600"/>
          </a:xfrm>
          <a:prstGeom prst="ellipse">
            <a:avLst/>
          </a:prstGeom>
          <a:solidFill>
            <a:srgbClr val="F8A185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714324" y="1920125"/>
            <a:ext cx="60429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175;p29"/>
          <p:cNvCxnSpPr/>
          <p:nvPr/>
        </p:nvCxnSpPr>
        <p:spPr>
          <a:xfrm flipH="1" rot="10800000">
            <a:off x="780450" y="3340750"/>
            <a:ext cx="5857200" cy="44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446" y="3464775"/>
            <a:ext cx="4002776" cy="2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6001" y="592049"/>
            <a:ext cx="3371194" cy="27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4749" y="3703875"/>
            <a:ext cx="4367251" cy="272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3755" y="332650"/>
            <a:ext cx="2928175" cy="292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5193075" y="650050"/>
            <a:ext cx="2253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d-ID" sz="1800">
                <a:latin typeface="Calibri"/>
                <a:ea typeface="Calibri"/>
                <a:cs typeface="Calibri"/>
                <a:sym typeface="Calibri"/>
              </a:rPr>
              <a:t>Ми всі різні і якщо комусь ми не прийшлись до смаку, це не означає що ми погані;)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